
<file path=[Content_Types].xml><?xml version="1.0" encoding="utf-8"?>
<Types xmlns="http://schemas.openxmlformats.org/package/2006/content-types">
  <Default Extension="bin" ContentType="image/png"/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001" r:id="rId2"/>
    <p:sldId id="40004" r:id="rId3"/>
    <p:sldId id="40008" r:id="rId4"/>
    <p:sldId id="40014" r:id="rId5"/>
    <p:sldId id="40021" r:id="rId6"/>
    <p:sldId id="40029" r:id="rId7"/>
    <p:sldId id="40038" r:id="rId8"/>
    <p:sldId id="40048" r:id="rId9"/>
    <p:sldId id="40058" r:id="rId10"/>
    <p:sldId id="40070" r:id="rId11"/>
    <p:sldId id="40083" r:id="rId12"/>
    <p:sldId id="40096" r:id="rId13"/>
    <p:sldId id="40111" r:id="rId14"/>
    <p:sldId id="40127" r:id="rId15"/>
    <p:sldId id="40144" r:id="rId16"/>
    <p:sldId id="40162" r:id="rId17"/>
    <p:sldId id="40181" r:id="rId18"/>
    <p:sldId id="40201" r:id="rId19"/>
    <p:sldId id="40222" r:id="rId20"/>
    <p:sldId id="40244" r:id="rId21"/>
    <p:sldId id="40266" r:id="rId22"/>
    <p:sldId id="40290" r:id="rId23"/>
    <p:sldId id="40315" r:id="rId24"/>
    <p:sldId id="40341" r:id="rId25"/>
    <p:sldId id="40367" r:id="rId26"/>
    <p:sldId id="40395" r:id="rId27"/>
    <p:sldId id="40424" r:id="rId28"/>
    <p:sldId id="4045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0A"/>
    <a:srgbClr val="545454"/>
    <a:srgbClr val="3A3A3A"/>
    <a:srgbClr val="05B2AB"/>
    <a:srgbClr val="6DCBD5"/>
    <a:srgbClr val="00AEEE"/>
    <a:srgbClr val="382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Props.xml.rels><?xml version="1.0" encoding="UTF-8" standalone="yes"?>
<Relationships xmlns="http://schemas.openxmlformats.org/package/2006/relationships"><Relationship Id="Rb1d684d6b1fc47ac" Type="http:/schemas.openxmlformats.org/officeDocument/2006/relationships/attachedTemplate" Target="NULL" TargetMode="External"/></Relationships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FAC797-4DEC-4BEF-82BD-38641B113F2C}"/>
              </a:ext>
            </a:extLst>
          </p:cNvPr>
          <p:cNvSpPr/>
          <p:nvPr userDrawn="1"/>
        </p:nvSpPr>
        <p:spPr>
          <a:xfrm>
            <a:off x="0" y="0"/>
            <a:ext cx="8941699" cy="6858000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86179-55C3-48AA-84E3-D0FA587D779E}"/>
              </a:ext>
            </a:extLst>
          </p:cNvPr>
          <p:cNvSpPr/>
          <p:nvPr userDrawn="1"/>
        </p:nvSpPr>
        <p:spPr>
          <a:xfrm>
            <a:off x="0" y="55857"/>
            <a:ext cx="8868872" cy="6746286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7EBC6B-C838-4C6A-8E46-3157C55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64" y="2976560"/>
            <a:ext cx="7968343" cy="904875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FF820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E08AD5-0B04-490F-8BF4-5A3D94827D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FAC797-4DEC-4BEF-82BD-38641B113F2C}"/>
              </a:ext>
            </a:extLst>
          </p:cNvPr>
          <p:cNvSpPr/>
          <p:nvPr userDrawn="1"/>
        </p:nvSpPr>
        <p:spPr>
          <a:xfrm>
            <a:off x="0" y="0"/>
            <a:ext cx="8941699" cy="6858000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86179-55C3-48AA-84E3-D0FA587D779E}"/>
              </a:ext>
            </a:extLst>
          </p:cNvPr>
          <p:cNvSpPr/>
          <p:nvPr userDrawn="1"/>
        </p:nvSpPr>
        <p:spPr>
          <a:xfrm>
            <a:off x="0" y="55857"/>
            <a:ext cx="8868872" cy="6746286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ln>
                  <a:noFill/>
                </a:ln>
                <a:latin typeface="Montserrat" panose="00000800000000000000" pitchFamily="50" charset="0"/>
              </a:rPr>
              <a:t>`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7EBC6B-C838-4C6A-8E46-3157C55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64" y="2976560"/>
            <a:ext cx="7968343" cy="904875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FF820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E08AD5-0B04-490F-8BF4-5A3D94827D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4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FA27350-B775-4966-84A4-053A1F6393A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0D8F26-E58C-41AE-821A-8203C57BA27F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47" y="2472698"/>
            <a:ext cx="8707590" cy="904875"/>
          </a:xfrm>
          <a:prstGeom prst="rect">
            <a:avLst/>
          </a:prstGeom>
        </p:spPr>
        <p:txBody>
          <a:bodyPr anchor="ctr"/>
          <a:lstStyle>
            <a:lvl1pPr>
              <a:defRPr sz="2800">
                <a:solidFill>
                  <a:srgbClr val="3A3A3A"/>
                </a:solidFill>
                <a:latin typeface="Montserrat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147" y="3528808"/>
            <a:ext cx="8707590" cy="14002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45E088C-2BD9-440C-9BD8-B781BF4E2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6F348B-57F2-4013-AC14-419D50148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E1B9D39-4887-498F-994B-9B167F56D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5023D27-9D68-4E6D-9C90-2B3C9C827B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4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231A8E-131B-41E9-8DC7-387DEF2B7DA7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8D98F0-E7DF-45DC-8BC2-FBD7D97B262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84325AE-7684-4B07-9D4F-445B1F15FD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9897400-342B-4458-B12D-2F5154515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749172-F09F-461F-A687-BE1759E5FF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F38B3D3-D400-4DE3-8A3C-09DA5820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A56E3DC-6CAD-4EA0-A112-33357E491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957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C6C0675-24BC-41C5-AD7E-C922A2CC5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ing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E76A5D-16C9-4D38-8521-A3A75C454AF9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B8F022-911D-4F70-A08D-7828F2C4E925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62C7FE-FFAA-4CC5-B849-36A121921C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B0AAE10-AFE3-4136-A27C-1CBB0CA78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71FBC8-DB0C-4CC5-A8A2-B48129BDA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762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7557655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>
              <a:defRPr sz="1200">
                <a:solidFill>
                  <a:srgbClr val="3A3A3A"/>
                </a:solidFill>
                <a:latin typeface="Montserrat" panose="00000800000000000000" pitchFamily="50" charset="0"/>
              </a:defRPr>
            </a:lvl2pPr>
            <a:lvl3pPr>
              <a:defRPr sz="1100">
                <a:solidFill>
                  <a:srgbClr val="3A3A3A"/>
                </a:solidFill>
                <a:latin typeface="Montserrat" panose="00000800000000000000" pitchFamily="50" charset="0"/>
              </a:defRPr>
            </a:lvl3pPr>
            <a:lvl4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4pPr>
            <a:lvl5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300778" cy="821748"/>
          </a:xfrm>
          <a:prstGeom prst="rect">
            <a:avLst/>
          </a:prstGeom>
        </p:spPr>
        <p:txBody>
          <a:bodyPr anchor="ctr"/>
          <a:lstStyle>
            <a:lvl1pPr algn="l"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7FEDF3-8C9A-441B-9795-BB0FB0369ABD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EC63DF-A107-4D13-B748-D37CDB99A82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8468086-7E34-4799-9E3D-63C09FD68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30F21C1-5D42-4FA4-A2E5-2C3D2F344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F7EA34-D787-4758-B648-5E76AEBE8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16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7557655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>
              <a:defRPr sz="1200">
                <a:solidFill>
                  <a:srgbClr val="3A3A3A"/>
                </a:solidFill>
                <a:latin typeface="Montserrat" panose="00000800000000000000" pitchFamily="50" charset="0"/>
              </a:defRPr>
            </a:lvl2pPr>
            <a:lvl3pPr>
              <a:defRPr sz="1100">
                <a:solidFill>
                  <a:srgbClr val="3A3A3A"/>
                </a:solidFill>
                <a:latin typeface="Montserrat" panose="00000800000000000000" pitchFamily="50" charset="0"/>
              </a:defRPr>
            </a:lvl3pPr>
            <a:lvl4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4pPr>
            <a:lvl5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11603738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B11520-4CC4-4EC2-85DC-384565497D85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A89021-F3CF-47E4-A302-CDF71AF07A7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0462794-3A40-4D57-86F8-FE110A71DB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D16C3D-3DF9-4667-A1FF-590D1843C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6FA444F-2390-49F7-933E-E4C5DBABF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4624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6787897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26647305-98C7-4BC0-80D7-30F5C42BD87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4025" y="1408113"/>
            <a:ext cx="3749675" cy="226853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929A10-976C-4041-A3C7-DE34CC1FF313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5DAADB-8A78-436A-883F-B0F89313BD96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4E44E22-FFE1-46DD-9DC4-8C7944C4E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0AF6B37-EC6D-4D54-91F2-1255A25FB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C5CB277-DC30-4348-B23F-728A4785D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55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8835E7-C677-48FB-8A18-F9E5F3ED60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5454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Comforta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76517-44D4-4BD4-8F42-70C6A9A3C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FF820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Comfortaa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A3A891-F83E-4EBA-B352-3E19786845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0" y="3048000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25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97D8943-C5CF-4FDF-84FF-72690BD175E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99851" y="152709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0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72" r:id="rId4"/>
    <p:sldLayoutId id="2147483673" r:id="rId5"/>
    <p:sldLayoutId id="2147483675" r:id="rId6"/>
    <p:sldLayoutId id="2147483664" r:id="rId7"/>
    <p:sldLayoutId id="2147483674" r:id="rId8"/>
    <p:sldLayoutId id="2147483676" r:id="rId9"/>
    <p:sldLayoutId id="2147483677" r:id="rId10"/>
    <p:sldLayoutId id="2147483678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bin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bin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bin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bin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bin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bin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bin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bin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bin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bin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bin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bin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bin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bin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bin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bin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bin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FA27350-B775-4966-84A4-053A1F6393A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0D8F26-E58C-41AE-821A-8203C57BA27F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47" y="2472698"/>
            <a:ext cx="8707590" cy="9048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Adding a pipeline stage in Salesforce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147" y="3528808"/>
            <a:ext cx="8707590" cy="140029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b="0" i="0" u="none" dirty="0"/>
              <a:t>Example content only. Created by Runthru Software. 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45E088C-2BD9-440C-9BD8-B781BF4E2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6F348B-57F2-4013-AC14-419D50148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E1B9D39-4887-498F-994B-9B167F56D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2441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8285"/>
            <a:ext cx="8629650" cy="748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AU" dirty="0"/>
              <a:t>Navigate to Setup &gt; Object Manager &gt; Fields and Relationships &gt; Stage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1. </a:t>
            </a:r>
            <a:r>
              <a:rPr lang="en-AU" b="0" i="0" u="none" dirty="0"/>
              <a:t>Select the Setup Icon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Main Window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3</a:t>
            </a:fld>
            <a:endParaRPr lang="en-AU"/>
          </a:p>
        </p:txBody>
      </p:sp>
      <p:pic>
        <p:nvPicPr>
          <p:cNvPr id="4000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45" y="1379367"/>
            <a:ext cx="6662963" cy="459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2. </a:t>
            </a:r>
            <a:r>
              <a:rPr lang="en-AU" b="0" i="0" u="none" dirty="0"/>
              <a:t>Choose </a:t>
            </a:r>
            <a:r>
              <a:rPr lang="en-AU" b="1" i="0" u="none" dirty="0"/>
              <a:t>Setup</a:t>
            </a:r>
            <a:r>
              <a:rPr lang="en-AU" b="0" i="0" u="none" dirty="0"/>
              <a:t> from the menu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Main Window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4</a:t>
            </a:fld>
            <a:endParaRPr lang="en-AU"/>
          </a:p>
        </p:txBody>
      </p:sp>
      <p:pic>
        <p:nvPicPr>
          <p:cNvPr id="4001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45" y="1379367"/>
            <a:ext cx="6662963" cy="459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3. </a:t>
            </a:r>
            <a:r>
              <a:rPr lang="en-AU" b="0" i="0" u="none" dirty="0"/>
              <a:t>Select </a:t>
            </a:r>
            <a:r>
              <a:rPr lang="en-AU" b="1" i="0" u="none" dirty="0"/>
              <a:t>Objects and Fields</a:t>
            </a:r>
            <a:r>
              <a:rPr lang="en-AU" b="0" i="0" u="none" dirty="0"/>
              <a:t> then </a:t>
            </a:r>
            <a:r>
              <a:rPr lang="en-AU" b="1" i="0" u="none" dirty="0"/>
              <a:t>Object Manager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Navigate to Object Manager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5</a:t>
            </a:fld>
            <a:endParaRPr lang="en-AU"/>
          </a:p>
        </p:txBody>
      </p:sp>
      <p:pic>
        <p:nvPicPr>
          <p:cNvPr id="4002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4. </a:t>
            </a:r>
            <a:r>
              <a:rPr lang="en-AU" b="0" i="0" u="none" dirty="0"/>
              <a:t>The Object Manager list is shown.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Navigate to Opportunity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6</a:t>
            </a:fld>
            <a:endParaRPr lang="en-AU"/>
          </a:p>
        </p:txBody>
      </p:sp>
      <p:pic>
        <p:nvPicPr>
          <p:cNvPr id="4003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5. </a:t>
            </a:r>
            <a:r>
              <a:rPr lang="en-AU" b="0" i="0" u="none" dirty="0"/>
              <a:t>Find and select </a:t>
            </a:r>
            <a:r>
              <a:rPr lang="en-AU" b="1" i="0" u="none" dirty="0"/>
              <a:t>Opportunity</a:t>
            </a:r>
            <a:r>
              <a:rPr lang="en-AU" b="0" i="0" u="none" dirty="0"/>
              <a:t> from the list.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Navigate to Opportunity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7</a:t>
            </a:fld>
            <a:endParaRPr lang="en-AU"/>
          </a:p>
        </p:txBody>
      </p:sp>
      <p:pic>
        <p:nvPicPr>
          <p:cNvPr id="4003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8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75"/>
            <a:ext cx="8629650" cy="748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AU" dirty="0"/>
              <a:t>Navigate to Fields and Relationships &gt; Stage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6. </a:t>
            </a:r>
            <a:r>
              <a:rPr lang="en-AU" b="0" i="0" u="none" dirty="0"/>
              <a:t>Select </a:t>
            </a:r>
            <a:r>
              <a:rPr lang="en-AU" b="1" i="0" u="none" dirty="0"/>
              <a:t>Fields &amp; Relationships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Navigate to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9</a:t>
            </a:fld>
            <a:endParaRPr lang="en-AU"/>
          </a:p>
        </p:txBody>
      </p:sp>
      <p:pic>
        <p:nvPicPr>
          <p:cNvPr id="4005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7. </a:t>
            </a:r>
            <a:r>
              <a:rPr lang="en-AU" b="0" i="0" u="none" dirty="0"/>
              <a:t>Locate and select </a:t>
            </a:r>
            <a:r>
              <a:rPr lang="en-AU" b="1" i="0" u="none" dirty="0"/>
              <a:t>Stage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Navigate to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10</a:t>
            </a:fld>
            <a:endParaRPr lang="en-AU"/>
          </a:p>
        </p:txBody>
      </p:sp>
      <p:pic>
        <p:nvPicPr>
          <p:cNvPr id="4007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11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4469"/>
            <a:ext cx="8629650" cy="748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AU" dirty="0"/>
              <a:t>Create a New Stage in the Opportunity Stages Picklist Values section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8. </a:t>
            </a:r>
            <a:r>
              <a:rPr lang="en-AU" b="0" i="0" u="none" dirty="0"/>
              <a:t>Navigate to the Opportunity Stages Picklist Values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Create New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12</a:t>
            </a:fld>
            <a:endParaRPr lang="en-AU"/>
          </a:p>
        </p:txBody>
      </p:sp>
      <p:pic>
        <p:nvPicPr>
          <p:cNvPr id="4009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9. </a:t>
            </a:r>
            <a:r>
              <a:rPr lang="en-AU" b="0" i="0" u="none" dirty="0"/>
              <a:t>Press </a:t>
            </a:r>
            <a:r>
              <a:rPr lang="en-AU" b="1" i="0" u="none" dirty="0"/>
              <a:t>New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Create New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13</a:t>
            </a:fld>
            <a:endParaRPr lang="en-AU"/>
          </a:p>
        </p:txBody>
      </p:sp>
      <p:pic>
        <p:nvPicPr>
          <p:cNvPr id="4011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10. </a:t>
            </a:r>
            <a:r>
              <a:rPr lang="en-AU" b="0" i="0" u="none" dirty="0"/>
              <a:t>Add a Stage Name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Create New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14</a:t>
            </a:fld>
            <a:endParaRPr lang="en-AU"/>
          </a:p>
        </p:txBody>
      </p:sp>
      <p:pic>
        <p:nvPicPr>
          <p:cNvPr id="4012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11. </a:t>
            </a:r>
            <a:r>
              <a:rPr lang="en-AU" b="0" i="0" u="none" dirty="0"/>
              <a:t>Choose a </a:t>
            </a:r>
            <a:r>
              <a:rPr lang="en-AU" b="1" i="0" u="none" dirty="0"/>
              <a:t>Type </a:t>
            </a:r>
            <a:r>
              <a:rPr lang="en-AU" b="0" i="0" u="none" dirty="0"/>
              <a:t>from the list. Typically this will be </a:t>
            </a:r>
            <a:r>
              <a:rPr lang="en-AU" b="1" i="0" u="none" dirty="0"/>
              <a:t>Open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Create New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15</a:t>
            </a:fld>
            <a:endParaRPr lang="en-AU"/>
          </a:p>
        </p:txBody>
      </p:sp>
      <p:pic>
        <p:nvPicPr>
          <p:cNvPr id="4014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12. </a:t>
            </a:r>
            <a:r>
              <a:rPr lang="en-AU" b="0" i="0" u="none" dirty="0"/>
              <a:t>Add a </a:t>
            </a:r>
            <a:r>
              <a:rPr lang="en-AU" b="1" i="0" u="none" dirty="0"/>
              <a:t>Description </a:t>
            </a:r>
            <a:r>
              <a:rPr lang="en-AU" b="0" i="0" u="none" dirty="0"/>
              <a:t>if necessary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Create New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16</a:t>
            </a:fld>
            <a:endParaRPr lang="en-AU"/>
          </a:p>
        </p:txBody>
      </p:sp>
      <p:pic>
        <p:nvPicPr>
          <p:cNvPr id="4016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13. </a:t>
            </a:r>
            <a:r>
              <a:rPr lang="en-AU" b="0" i="0" u="none" dirty="0"/>
              <a:t>Add a </a:t>
            </a:r>
            <a:r>
              <a:rPr lang="en-AU" b="1" i="0" u="none" dirty="0"/>
              <a:t>Probability</a:t>
            </a:r>
            <a:r>
              <a:rPr lang="en-AU" b="0" i="0" u="none" dirty="0"/>
              <a:t> of closing this opportunity in this new stage.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Create New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17</a:t>
            </a:fld>
            <a:endParaRPr lang="en-AU"/>
          </a:p>
        </p:txBody>
      </p:sp>
      <p:pic>
        <p:nvPicPr>
          <p:cNvPr id="4018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14. </a:t>
            </a:r>
            <a:r>
              <a:rPr lang="en-AU" b="0" i="0" u="none" dirty="0"/>
              <a:t>Choose a Forecast Category. This will typically be </a:t>
            </a:r>
            <a:r>
              <a:rPr lang="en-AU" b="1" i="0" u="none" dirty="0"/>
              <a:t>Pipeline.</a:t>
            </a:r>
          </a:p>
          <a:p>
            <a:r>
              <a:rPr lang="en-AU" b="0" i="0" u="none" dirty="0"/>
              <a:t>Other Options</a:t>
            </a:r>
            <a:r>
              <a:rPr lang="en-AU" b="1" i="0" u="none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b="1" i="0" u="none" dirty="0"/>
              <a:t>Omitted</a:t>
            </a:r>
            <a:r>
              <a:rPr lang="en-AU" b="0" i="0" u="none" dirty="0"/>
              <a:t> - not a step at all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b="1" i="0" u="none" dirty="0"/>
              <a:t>Best Cast </a:t>
            </a:r>
            <a:r>
              <a:rPr lang="en-AU" b="0" i="0" u="none" dirty="0"/>
              <a:t>- maybe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b="1" i="0" u="none" dirty="0"/>
              <a:t>Commit</a:t>
            </a:r>
            <a:r>
              <a:rPr lang="en-AU" b="0" i="0" u="none" dirty="0"/>
              <a:t> - likely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b="1" i="0" u="none" dirty="0"/>
              <a:t>Closed</a:t>
            </a:r>
            <a:r>
              <a:rPr lang="en-AU" b="0" i="0" u="none" dirty="0"/>
              <a:t> - really likely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Create New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18</a:t>
            </a:fld>
            <a:endParaRPr lang="en-AU"/>
          </a:p>
        </p:txBody>
      </p:sp>
      <p:pic>
        <p:nvPicPr>
          <p:cNvPr id="4020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15. </a:t>
            </a:r>
            <a:r>
              <a:rPr lang="en-AU" b="0" i="0" u="none" dirty="0"/>
              <a:t>Press </a:t>
            </a:r>
            <a:r>
              <a:rPr lang="en-AU" b="1" i="0" u="none" dirty="0"/>
              <a:t>Save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Create New Stage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19</a:t>
            </a:fld>
            <a:endParaRPr lang="en-AU"/>
          </a:p>
        </p:txBody>
      </p:sp>
      <p:pic>
        <p:nvPicPr>
          <p:cNvPr id="4022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20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9577"/>
            <a:ext cx="8629650" cy="748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AU" dirty="0"/>
              <a:t>Reorder the new Opportunity Stage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16. </a:t>
            </a:r>
            <a:r>
              <a:rPr lang="en-AU" b="0" i="0" u="none" dirty="0"/>
              <a:t>The </a:t>
            </a:r>
            <a:r>
              <a:rPr lang="en-AU" b="1" i="0" u="none" dirty="0"/>
              <a:t>Stage </a:t>
            </a:r>
            <a:r>
              <a:rPr lang="en-AU" b="0" i="0" u="none" dirty="0"/>
              <a:t>window is shown.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Navigate to Reorder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21</a:t>
            </a:fld>
            <a:endParaRPr lang="en-AU"/>
          </a:p>
        </p:txBody>
      </p:sp>
      <p:pic>
        <p:nvPicPr>
          <p:cNvPr id="4026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50" y="1379367"/>
            <a:ext cx="5887753" cy="459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17. </a:t>
            </a:r>
            <a:r>
              <a:rPr lang="en-AU" b="0" i="0" u="none" dirty="0"/>
              <a:t>Your new stage is shown in the </a:t>
            </a:r>
            <a:r>
              <a:rPr lang="en-AU" b="1" i="0" u="none" dirty="0"/>
              <a:t>Opportunity Stages Picklist Values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Navigate to Reorder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22</a:t>
            </a:fld>
            <a:endParaRPr lang="en-AU"/>
          </a:p>
        </p:txBody>
      </p:sp>
      <p:pic>
        <p:nvPicPr>
          <p:cNvPr id="4029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50" y="1379367"/>
            <a:ext cx="5887753" cy="459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18. </a:t>
            </a:r>
            <a:r>
              <a:rPr lang="en-AU" b="0" i="0" u="none" dirty="0"/>
              <a:t>Press </a:t>
            </a:r>
            <a:r>
              <a:rPr lang="en-AU" b="1" i="0" u="none" dirty="0"/>
              <a:t>Reorder</a:t>
            </a:r>
            <a:r>
              <a:rPr lang="en-AU" b="0" i="0" u="none" dirty="0"/>
              <a:t> in this section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Navigate to Reorder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23</a:t>
            </a:fld>
            <a:endParaRPr lang="en-AU"/>
          </a:p>
        </p:txBody>
      </p:sp>
      <p:pic>
        <p:nvPicPr>
          <p:cNvPr id="4031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50" y="1379367"/>
            <a:ext cx="5887753" cy="459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24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75"/>
            <a:ext cx="8629650" cy="748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AU" dirty="0"/>
              <a:t>Complete the required field and Save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19. </a:t>
            </a:r>
            <a:r>
              <a:rPr lang="en-AU" b="0" i="0" u="none" dirty="0"/>
              <a:t>Select the new Pipeline stage in the list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Reorder Stages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25</a:t>
            </a:fld>
            <a:endParaRPr lang="en-AU"/>
          </a:p>
        </p:txBody>
      </p:sp>
      <p:pic>
        <p:nvPicPr>
          <p:cNvPr id="4036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20. </a:t>
            </a:r>
            <a:r>
              <a:rPr lang="en-AU" b="0" i="0" u="none" dirty="0"/>
              <a:t>Use the buttons to reposition the new stage.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Reorder Stages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26</a:t>
            </a:fld>
            <a:endParaRPr lang="en-AU"/>
          </a:p>
        </p:txBody>
      </p:sp>
      <p:pic>
        <p:nvPicPr>
          <p:cNvPr id="4039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21. </a:t>
            </a:r>
            <a:r>
              <a:rPr lang="en-AU" b="0" i="0" u="none" dirty="0"/>
              <a:t>Press </a:t>
            </a:r>
            <a:r>
              <a:rPr lang="en-AU" b="1" i="0" u="none" dirty="0"/>
              <a:t>Save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Reorder Stages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27</a:t>
            </a:fld>
            <a:endParaRPr lang="en-AU"/>
          </a:p>
        </p:txBody>
      </p:sp>
      <p:pic>
        <p:nvPicPr>
          <p:cNvPr id="4042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9" y="1379367"/>
            <a:ext cx="6273835" cy="459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22. </a:t>
            </a:r>
            <a:r>
              <a:rPr lang="en-AU" b="0" i="0" u="none" dirty="0"/>
              <a:t>The stages should now be shown in the correct order.</a:t>
            </a:r>
          </a:p>
          <a:p>
            <a:r>
              <a:rPr lang="en-AU" b="0" i="0" u="none" dirty="0"/>
              <a:t>End of procedure.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Final Screen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28</a:t>
            </a:fld>
            <a:endParaRPr lang="en-AU"/>
          </a:p>
        </p:txBody>
      </p:sp>
      <p:pic>
        <p:nvPicPr>
          <p:cNvPr id="4045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50" y="1379367"/>
            <a:ext cx="5887753" cy="459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idekick Softwar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E55A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.potx" id="{C2C67E3D-A660-40A5-A45A-9A82135E23C7}" vid="{47181758-F100-4570-BCDE-624A1F09B33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CAFACE4378264388374B453583C036" ma:contentTypeVersion="18" ma:contentTypeDescription="Create a new document." ma:contentTypeScope="" ma:versionID="167d02b0247930873144624fed13587b">
  <xsd:schema xmlns:xsd="http://www.w3.org/2001/XMLSchema" xmlns:xs="http://www.w3.org/2001/XMLSchema" xmlns:p="http://schemas.microsoft.com/office/2006/metadata/properties" xmlns:ns2="745e5142-ff1e-4393-922d-7893cd36b48d" xmlns:ns3="0c761123-8cd7-473c-9881-29662bff6c3e" targetNamespace="http://schemas.microsoft.com/office/2006/metadata/properties" ma:root="true" ma:fieldsID="ca86329c57b14ef64312a2b16ad3c028" ns2:_="" ns3:_="">
    <xsd:import namespace="745e5142-ff1e-4393-922d-7893cd36b48d"/>
    <xsd:import namespace="0c761123-8cd7-473c-9881-29662bff6c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5e5142-ff1e-4393-922d-7893cd36b4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3eb26d-982b-47dc-b115-c16115a7e8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761123-8cd7-473c-9881-29662bff6c3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77a91eb-033e-465b-a7ba-01fa777a594b}" ma:internalName="TaxCatchAll" ma:showField="CatchAllData" ma:web="0c761123-8cd7-473c-9881-29662bff6c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761123-8cd7-473c-9881-29662bff6c3e" xsi:nil="true"/>
    <Notes xmlns="745e5142-ff1e-4393-922d-7893cd36b48d" xsi:nil="true"/>
    <lcf76f155ced4ddcb4097134ff3c332f xmlns="745e5142-ff1e-4393-922d-7893cd36b4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B123E59-2C6E-44AC-A4F0-E1860435A6D5}"/>
</file>

<file path=customXml/itemProps2.xml><?xml version="1.0" encoding="utf-8"?>
<ds:datastoreItem xmlns:ds="http://schemas.openxmlformats.org/officeDocument/2006/customXml" ds:itemID="{BCFA0CEA-D2FA-4812-85C6-4CCD48BAD72B}"/>
</file>

<file path=customXml/itemProps3.xml><?xml version="1.0" encoding="utf-8"?>
<ds:datastoreItem xmlns:ds="http://schemas.openxmlformats.org/officeDocument/2006/customXml" ds:itemID="{04B715CA-3EC4-46B2-8595-3C6519396788}"/>
</file>

<file path=docProps/app.xml><?xml version="1.0" encoding="utf-8"?>
<Properties xmlns="http://schemas.openxmlformats.org/officeDocument/2006/extended-properties" xmlns:vt="http://schemas.openxmlformats.org/officeDocument/2006/docPropsVTypes">
  <Template>20230324142223</Template>
  <TotalTime>1</TotalTime>
  <Words>388</Words>
  <Application>Microsoft Office PowerPoint</Application>
  <PresentationFormat>Widescreen</PresentationFormat>
  <Paragraphs>113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Comfortaa</vt:lpstr>
      <vt:lpstr>Montserrat</vt:lpstr>
      <vt:lpstr>Office Theme</vt:lpstr>
      <vt:lpstr>Adding a pipeline stage in Salesforce</vt:lpstr>
      <vt:lpstr>Navigate to Setup &gt; Object Manager &gt; Fields and Relationships &gt; Stage</vt:lpstr>
      <vt:lpstr>Main Window</vt:lpstr>
      <vt:lpstr>Main Window</vt:lpstr>
      <vt:lpstr>Navigate to Object Manager</vt:lpstr>
      <vt:lpstr>Navigate to Opportunity</vt:lpstr>
      <vt:lpstr>Navigate to Opportunity</vt:lpstr>
      <vt:lpstr>Navigate to Fields and Relationships &gt; Stage</vt:lpstr>
      <vt:lpstr>Navigate to Stage</vt:lpstr>
      <vt:lpstr>Navigate to Stage</vt:lpstr>
      <vt:lpstr>Create a New Stage in the Opportunity Stages Picklist Values section</vt:lpstr>
      <vt:lpstr>Create New Stage</vt:lpstr>
      <vt:lpstr>Create New Stage</vt:lpstr>
      <vt:lpstr>Create New Stage</vt:lpstr>
      <vt:lpstr>Create New Stage</vt:lpstr>
      <vt:lpstr>Create New Stage</vt:lpstr>
      <vt:lpstr>Create New Stage</vt:lpstr>
      <vt:lpstr>Create New Stage</vt:lpstr>
      <vt:lpstr>Create New Stage</vt:lpstr>
      <vt:lpstr>Reorder the new Opportunity Stage</vt:lpstr>
      <vt:lpstr>Navigate to Reorder</vt:lpstr>
      <vt:lpstr>Navigate to Reorder</vt:lpstr>
      <vt:lpstr>Navigate to Reorder</vt:lpstr>
      <vt:lpstr>Complete the required field and Save</vt:lpstr>
      <vt:lpstr>Reorder Stages</vt:lpstr>
      <vt:lpstr>Reorder Stages</vt:lpstr>
      <vt:lpstr>Reorder Stages</vt:lpstr>
      <vt:lpstr>Final Screen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a pipeline stage in Salesforce</dc:title>
  <dc:creator>Nigel Wilson</dc:creator>
  <cp:lastModifiedBy>Nigel Wilson</cp:lastModifiedBy>
  <cp:revision>1</cp:revision>
  <dcterms:created xsi:type="dcterms:W3CDTF">2023-03-24T03:22:30Z</dcterms:created>
  <dcterms:modified xsi:type="dcterms:W3CDTF">2023-03-24T03:24:13Z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0x0101000ECAFACE4378264388374B453583C036</vt:lpwstr>
  </property>
</Properties>
</file>